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</p:sldIdLst>
  <p:sldSz cx="9144000" cy="5143500" type="screen16x9"/>
  <p:notesSz cx="6858000" cy="9144000"/>
  <p:embeddedFontLst>
    <p:embeddedFont>
      <p:font typeface="Maven Pro" panose="02010600030101010101" charset="0"/>
      <p:regular r:id="rId22"/>
      <p:bold r:id="rId23"/>
    </p:embeddedFont>
    <p:embeddedFont>
      <p:font typeface="Nunito" panose="02010600030101010101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378" autoAdjust="0"/>
  </p:normalViewPr>
  <p:slideViewPr>
    <p:cSldViewPr snapToGrid="0">
      <p:cViewPr varScale="1">
        <p:scale>
          <a:sx n="129" d="100"/>
          <a:sy n="129" d="100"/>
        </p:scale>
        <p:origin x="110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d0515fe2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d0515fe2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33af0e0c9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a33af0e0c9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1star: wrong, rude, horrible, bad, slow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2star: slightly better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 star: neutral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33af0e0c9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a33af0e0c9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d0515fe2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d0515fe2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Conclusion: </a:t>
            </a:r>
            <a:endParaRPr sz="13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74295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 star  to 5 star: </a:t>
            </a:r>
            <a:r>
              <a:rPr lang="en" sz="1300" u="sng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all</a:t>
            </a:r>
            <a:r>
              <a:rPr lang="en" sz="13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center between 0.5-0.6 on average, </a:t>
            </a:r>
            <a:r>
              <a:rPr lang="en" sz="1300" u="sng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subjective</a:t>
            </a:r>
            <a:r>
              <a:rPr lang="en" sz="13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;</a:t>
            </a:r>
            <a:endParaRPr sz="13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74295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Char char="●"/>
            </a:pPr>
            <a:r>
              <a:rPr lang="en" sz="13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Customers review based on their </a:t>
            </a:r>
            <a:r>
              <a:rPr lang="en" sz="1300" u="sng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personal feeling and emotion;</a:t>
            </a:r>
            <a:endParaRPr sz="1300" u="sng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a33af0e0c9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a33af0e0c9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Businesses that are bad for kids are rated higher in general.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Others are basically as expected.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a33af0e0c9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a33af0e0c9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33af0e0c9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33af0e0c9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Grey bars: non-restaurants.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leads in America.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drops: America -&gt; Mexican, Chinese -&gt; Japanese -&gt; Thai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Minor cuisines on the tail.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represents what we have on Yelp. May not be a full picture of the reality.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a33af0e0c9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a33af0e0c9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a33af0e0c9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a33af0e0c9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Notice the rank of Chinese and Japanese switched.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Korean goes up. French drops down.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Others are relatively unchanged.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Middle Eastern disappeared -- the only one dropped out. Replaced by Hawaiian.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a33af0e0c9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a33af0e0c9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337ab781f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337ab781f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10 GB.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d6cf4a6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d6cf4a6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33af0e0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33af0e0c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first look at...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33af0e0c9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33af0e0c9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might expect a normal distribution. But the truth is...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33af0e0c9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33af0e0c9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33af0e0c9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a33af0e0c9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Interestingly, all users in the dataset have at least one friend -- not sure why.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Most of the people willing to write more reviews have only 1 friend on Yelp.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33af0e0c9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33af0e0c9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 let’s take a deeper look into the reviews ratings, which are among the core functions of Yelp. 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33af0e0c9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a33af0e0c9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Reasons: Christmas? Financial? Or maybe people just feel less like writing a review?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575375"/>
            <a:ext cx="52149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Data Exploration and Analysis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3999" y="3448275"/>
            <a:ext cx="5558265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ECE 143 FA20 Team 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Bingxu(Vince) Chen, Ziwen Li, Zhimin Lin and Gaotong Wu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 </a:t>
            </a:r>
            <a:r>
              <a:rPr lang="en-US" altLang="zh-CN" dirty="0" err="1"/>
              <a:t>Gaotong</a:t>
            </a:r>
            <a:r>
              <a:rPr lang="en-US" altLang="zh-CN"/>
              <a:t> Wu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dirty="0"/>
              <a:t>Nov. 29, 2020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University of California, San Diego</a:t>
            </a:r>
            <a:endParaRPr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60" y="1930175"/>
            <a:ext cx="2765601" cy="27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6999" y="1918113"/>
            <a:ext cx="2790013" cy="27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4613" y="1930175"/>
            <a:ext cx="2790027" cy="2764213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Clouds: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customers say about...</a:t>
            </a:r>
            <a:endParaRPr/>
          </a:p>
        </p:txBody>
      </p:sp>
      <p:sp>
        <p:nvSpPr>
          <p:cNvPr id="344" name="Google Shape;344;p22"/>
          <p:cNvSpPr txBox="1"/>
          <p:nvPr/>
        </p:nvSpPr>
        <p:spPr>
          <a:xfrm>
            <a:off x="330763" y="1649575"/>
            <a:ext cx="2602800" cy="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Nunito"/>
                <a:ea typeface="Nunito"/>
                <a:cs typeface="Nunito"/>
                <a:sym typeface="Nunito"/>
              </a:rPr>
              <a:t>Businesses w/ 1 star rating</a:t>
            </a:r>
            <a:endParaRPr sz="120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5" name="Google Shape;345;p22"/>
          <p:cNvSpPr txBox="1"/>
          <p:nvPr/>
        </p:nvSpPr>
        <p:spPr>
          <a:xfrm>
            <a:off x="3359963" y="1643550"/>
            <a:ext cx="2602800" cy="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Nunito"/>
                <a:ea typeface="Nunito"/>
                <a:cs typeface="Nunito"/>
                <a:sym typeface="Nunito"/>
              </a:rPr>
              <a:t>Businesses w/ 2 stars rating</a:t>
            </a:r>
            <a:endParaRPr sz="120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6" name="Google Shape;346;p22"/>
          <p:cNvSpPr txBox="1"/>
          <p:nvPr/>
        </p:nvSpPr>
        <p:spPr>
          <a:xfrm>
            <a:off x="6291838" y="1649575"/>
            <a:ext cx="2602800" cy="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Nunito"/>
                <a:ea typeface="Nunito"/>
                <a:cs typeface="Nunito"/>
                <a:sym typeface="Nunito"/>
              </a:rPr>
              <a:t>Businesses w/ 3 stars rating</a:t>
            </a:r>
            <a:endParaRPr sz="1200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Clouds: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customers say about...</a:t>
            </a:r>
            <a:endParaRPr/>
          </a:p>
        </p:txBody>
      </p:sp>
      <p:pic>
        <p:nvPicPr>
          <p:cNvPr id="352" name="Google Shape;3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550" y="1930175"/>
            <a:ext cx="2921052" cy="289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4875" y="1916775"/>
            <a:ext cx="2980575" cy="289402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3"/>
          <p:cNvSpPr txBox="1"/>
          <p:nvPr/>
        </p:nvSpPr>
        <p:spPr>
          <a:xfrm>
            <a:off x="1517863" y="1649575"/>
            <a:ext cx="2602800" cy="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Nunito"/>
                <a:ea typeface="Nunito"/>
                <a:cs typeface="Nunito"/>
                <a:sym typeface="Nunito"/>
              </a:rPr>
              <a:t>Businesses w/ 4 stars rating</a:t>
            </a:r>
            <a:endParaRPr sz="120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5" name="Google Shape;355;p23"/>
          <p:cNvSpPr txBox="1"/>
          <p:nvPr/>
        </p:nvSpPr>
        <p:spPr>
          <a:xfrm>
            <a:off x="5128163" y="1642875"/>
            <a:ext cx="2602800" cy="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Nunito"/>
                <a:ea typeface="Nunito"/>
                <a:cs typeface="Nunito"/>
                <a:sym typeface="Nunito"/>
              </a:rPr>
              <a:t>Businesses w/ 5 stars rating</a:t>
            </a:r>
            <a:endParaRPr sz="1200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050" y="1129325"/>
            <a:ext cx="6989900" cy="372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4"/>
          <p:cNvSpPr txBox="1"/>
          <p:nvPr/>
        </p:nvSpPr>
        <p:spPr>
          <a:xfrm>
            <a:off x="1177038" y="4529350"/>
            <a:ext cx="67899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Results (average):  1 star: -0.108; 2 stars: 0.011; 3 stars: 0.158; 4 stars: 0.280; 5 stars: 0.363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2" name="Google Shape;362;p24"/>
          <p:cNvSpPr txBox="1"/>
          <p:nvPr/>
        </p:nvSpPr>
        <p:spPr>
          <a:xfrm>
            <a:off x="614275" y="1487550"/>
            <a:ext cx="16578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Polarity = 1: very positive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3" name="Google Shape;363;p24"/>
          <p:cNvSpPr txBox="1"/>
          <p:nvPr/>
        </p:nvSpPr>
        <p:spPr>
          <a:xfrm>
            <a:off x="614275" y="4292450"/>
            <a:ext cx="1879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Polarity = -1: very negative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4" name="Google Shape;364;p2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375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Sentiment Analysis: happy vs. unhappy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275" y="1333900"/>
            <a:ext cx="6673449" cy="355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5"/>
          <p:cNvSpPr txBox="1"/>
          <p:nvPr/>
        </p:nvSpPr>
        <p:spPr>
          <a:xfrm>
            <a:off x="1141050" y="4742050"/>
            <a:ext cx="68619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Results (average): 1 star: 0.56; 2 stars: 0.58; 3 stars: 0.55; 4 stars: 0.54; 5 stars: 0.59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1" name="Google Shape;371;p25"/>
          <p:cNvSpPr txBox="1">
            <a:spLocks noGrp="1"/>
          </p:cNvSpPr>
          <p:nvPr>
            <p:ph type="title"/>
          </p:nvPr>
        </p:nvSpPr>
        <p:spPr>
          <a:xfrm>
            <a:off x="1329900" y="465375"/>
            <a:ext cx="73698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reviews entirely subjective?</a:t>
            </a:r>
            <a:endParaRPr/>
          </a:p>
        </p:txBody>
      </p:sp>
      <p:sp>
        <p:nvSpPr>
          <p:cNvPr id="372" name="Google Shape;372;p25"/>
          <p:cNvSpPr txBox="1"/>
          <p:nvPr/>
        </p:nvSpPr>
        <p:spPr>
          <a:xfrm>
            <a:off x="259050" y="1753975"/>
            <a:ext cx="21462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Subjectivity = 1: totally subjective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3" name="Google Shape;373;p25"/>
          <p:cNvSpPr txBox="1"/>
          <p:nvPr/>
        </p:nvSpPr>
        <p:spPr>
          <a:xfrm>
            <a:off x="204225" y="4348600"/>
            <a:ext cx="21462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Subjectivity = 0: totally objective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6"/>
          <p:cNvSpPr txBox="1">
            <a:spLocks noGrp="1"/>
          </p:cNvSpPr>
          <p:nvPr>
            <p:ph type="title"/>
          </p:nvPr>
        </p:nvSpPr>
        <p:spPr>
          <a:xfrm>
            <a:off x="1097200" y="317350"/>
            <a:ext cx="30768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businesses receive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 ratings</a:t>
            </a:r>
            <a:endParaRPr/>
          </a:p>
        </p:txBody>
      </p:sp>
      <p:sp>
        <p:nvSpPr>
          <p:cNvPr id="379" name="Google Shape;379;p26"/>
          <p:cNvSpPr txBox="1">
            <a:spLocks noGrp="1"/>
          </p:cNvSpPr>
          <p:nvPr>
            <p:ph type="body" idx="1"/>
          </p:nvPr>
        </p:nvSpPr>
        <p:spPr>
          <a:xfrm>
            <a:off x="1229800" y="1990050"/>
            <a:ext cx="23979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Those that are bad for kids generally rated higher.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Those that are good for groups generally rated higher.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People like quiet places.</a:t>
            </a:r>
            <a:endParaRPr/>
          </a:p>
        </p:txBody>
      </p:sp>
      <p:pic>
        <p:nvPicPr>
          <p:cNvPr id="380" name="Google Shape;3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1375" y="317338"/>
            <a:ext cx="5300174" cy="4785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7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Cuisines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8"/>
          <p:cNvSpPr txBox="1">
            <a:spLocks noGrp="1"/>
          </p:cNvSpPr>
          <p:nvPr>
            <p:ph type="title"/>
          </p:nvPr>
        </p:nvSpPr>
        <p:spPr>
          <a:xfrm>
            <a:off x="559600" y="243650"/>
            <a:ext cx="2368200" cy="7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391" name="Google Shape;391;p28"/>
          <p:cNvSpPr txBox="1">
            <a:spLocks noGrp="1"/>
          </p:cNvSpPr>
          <p:nvPr>
            <p:ph type="body" idx="1"/>
          </p:nvPr>
        </p:nvSpPr>
        <p:spPr>
          <a:xfrm>
            <a:off x="355225" y="1960450"/>
            <a:ext cx="22686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92" name="Google Shape;3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4475" y="152400"/>
            <a:ext cx="6545928" cy="4991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trending on Yelp?</a:t>
            </a:r>
            <a:endParaRPr/>
          </a:p>
        </p:txBody>
      </p:sp>
      <p:pic>
        <p:nvPicPr>
          <p:cNvPr id="398" name="Google Shape;3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674" y="1212672"/>
            <a:ext cx="4309566" cy="3717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00" y="1098225"/>
            <a:ext cx="4580474" cy="394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3104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(Active) Users’ tastes change over time</a:t>
            </a:r>
            <a:endParaRPr/>
          </a:p>
        </p:txBody>
      </p:sp>
      <p:pic>
        <p:nvPicPr>
          <p:cNvPr id="405" name="Google Shape;405;p30"/>
          <p:cNvPicPr preferRelativeResize="0"/>
          <p:nvPr/>
        </p:nvPicPr>
        <p:blipFill>
          <a:blip r:embed="rId3"/>
          <a:srcRect/>
          <a:stretch/>
        </p:blipFill>
        <p:spPr>
          <a:xfrm>
            <a:off x="408778" y="1395050"/>
            <a:ext cx="3919319" cy="35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12;p31">
            <a:extLst>
              <a:ext uri="{FF2B5EF4-FFF2-40B4-BE49-F238E27FC236}">
                <a16:creationId xmlns:a16="http://schemas.microsoft.com/office/drawing/2014/main" id="{23956B43-5C32-4BA6-8BF1-868B424DECF3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4572000" y="1423419"/>
            <a:ext cx="4324475" cy="345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Thank you!</a:t>
            </a:r>
            <a:endParaRPr sz="3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Yelp Dataset and Subset Selection</a:t>
            </a: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303800" y="1472000"/>
            <a:ext cx="7466100" cy="3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Businesses and users information since Dec. 2004.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5.2 million user reviews and ratings from over 1.96 million users. 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174,000 businesses that mostly spans 11 metropolitan areas (including some outside the US).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our project: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Consider only </a:t>
            </a:r>
            <a:r>
              <a:rPr lang="en" sz="1600" u="sng"/>
              <a:t>food and beverage</a:t>
            </a:r>
            <a:r>
              <a:rPr lang="en" sz="1600"/>
              <a:t> providers (restaurants, bars, coffee shops, etc.)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Consider only businesses </a:t>
            </a:r>
            <a:r>
              <a:rPr lang="en" sz="1600" u="sng"/>
              <a:t>in the US</a:t>
            </a:r>
            <a:r>
              <a:rPr lang="en" sz="1600"/>
              <a:t> that are </a:t>
            </a:r>
            <a:r>
              <a:rPr lang="en" sz="1600" u="sng"/>
              <a:t>still open</a:t>
            </a:r>
            <a:r>
              <a:rPr lang="en" sz="1600"/>
              <a:t>.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Result: the number of businesses reduced to 22,730. </a:t>
            </a: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 sz="1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Statistics: grouping and counting based on different criteria, e.g. ratings, types of cuisines, etc. 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Word cloud: group review texts based on rating levels and then remove words (unigrams) with high frequencies. Then feed the texts into WordCloud library. 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Sentiment analysis: feed all review texts for a single restaurant into the analysis model one restaurant at a time.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200" y="1455999"/>
            <a:ext cx="4235099" cy="347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725" y="1456000"/>
            <a:ext cx="3592476" cy="34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7"/>
          <p:cNvSpPr txBox="1">
            <a:spLocks noGrp="1"/>
          </p:cNvSpPr>
          <p:nvPr>
            <p:ph type="title"/>
          </p:nvPr>
        </p:nvSpPr>
        <p:spPr>
          <a:xfrm>
            <a:off x="1303800" y="5541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users tend to give high ratings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75" y="1490750"/>
            <a:ext cx="4054825" cy="333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5275" y="1490750"/>
            <a:ext cx="4409873" cy="33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users write few reviews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2575" y="1042350"/>
            <a:ext cx="3421250" cy="40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00" y="1660925"/>
            <a:ext cx="4424249" cy="322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9"/>
          <p:cNvSpPr txBox="1">
            <a:spLocks noGrp="1"/>
          </p:cNvSpPr>
          <p:nvPr>
            <p:ph type="title"/>
          </p:nvPr>
        </p:nvSpPr>
        <p:spPr>
          <a:xfrm>
            <a:off x="1303800" y="450575"/>
            <a:ext cx="7557812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Almost half of the users have only 1 friend </a:t>
            </a:r>
            <a:r>
              <a:rPr lang="en" sz="2200" dirty="0"/>
              <a:t>(on Yelp)</a:t>
            </a:r>
            <a:endParaRPr sz="2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Reviews and Ratings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200" y="1309925"/>
            <a:ext cx="7771597" cy="377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1"/>
          <p:cNvSpPr/>
          <p:nvPr/>
        </p:nvSpPr>
        <p:spPr>
          <a:xfrm>
            <a:off x="6717800" y="2823275"/>
            <a:ext cx="214500" cy="2073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1"/>
          <p:cNvSpPr/>
          <p:nvPr/>
        </p:nvSpPr>
        <p:spPr>
          <a:xfrm>
            <a:off x="6307725" y="3030575"/>
            <a:ext cx="214500" cy="2073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1"/>
          <p:cNvSpPr/>
          <p:nvPr/>
        </p:nvSpPr>
        <p:spPr>
          <a:xfrm>
            <a:off x="5779250" y="3435325"/>
            <a:ext cx="214500" cy="2073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1"/>
          <p:cNvSpPr/>
          <p:nvPr/>
        </p:nvSpPr>
        <p:spPr>
          <a:xfrm>
            <a:off x="7175000" y="2422900"/>
            <a:ext cx="214500" cy="2073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1"/>
          <p:cNvSpPr/>
          <p:nvPr/>
        </p:nvSpPr>
        <p:spPr>
          <a:xfrm>
            <a:off x="7638200" y="2171200"/>
            <a:ext cx="214500" cy="2073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1"/>
          <p:cNvSpPr txBox="1">
            <a:spLocks noGrp="1"/>
          </p:cNvSpPr>
          <p:nvPr>
            <p:ph type="title"/>
          </p:nvPr>
        </p:nvSpPr>
        <p:spPr>
          <a:xfrm>
            <a:off x="1303799" y="598575"/>
            <a:ext cx="7423341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Fewest new reviews in December. Always.</a:t>
            </a:r>
            <a:endParaRPr dirty="0"/>
          </a:p>
        </p:txBody>
      </p:sp>
      <p:sp>
        <p:nvSpPr>
          <p:cNvPr id="333" name="Google Shape;333;p21"/>
          <p:cNvSpPr/>
          <p:nvPr/>
        </p:nvSpPr>
        <p:spPr>
          <a:xfrm>
            <a:off x="4895550" y="4061350"/>
            <a:ext cx="214500" cy="2073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1"/>
          <p:cNvSpPr/>
          <p:nvPr/>
        </p:nvSpPr>
        <p:spPr>
          <a:xfrm>
            <a:off x="5358775" y="3794850"/>
            <a:ext cx="214500" cy="2073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1"/>
          <p:cNvSpPr/>
          <p:nvPr/>
        </p:nvSpPr>
        <p:spPr>
          <a:xfrm>
            <a:off x="4430650" y="4144150"/>
            <a:ext cx="214500" cy="2073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="">
      <p:transition spd="med">
        <p:fade thruBlk="1"/>
      </p:transition>
    </mc:Fallback>
  </mc:AlternateContent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664</Words>
  <Application>Microsoft Office PowerPoint</Application>
  <PresentationFormat>全屏显示(16:9)</PresentationFormat>
  <Paragraphs>77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Maven Pro</vt:lpstr>
      <vt:lpstr>Nunito</vt:lpstr>
      <vt:lpstr>Arial</vt:lpstr>
      <vt:lpstr>Momentum</vt:lpstr>
      <vt:lpstr>Yelp Data Exploration and Analysis</vt:lpstr>
      <vt:lpstr>The Yelp Dataset and Subset Selection</vt:lpstr>
      <vt:lpstr>Methodology</vt:lpstr>
      <vt:lpstr>Users</vt:lpstr>
      <vt:lpstr>Most users tend to give high ratings</vt:lpstr>
      <vt:lpstr>Most users write few reviews</vt:lpstr>
      <vt:lpstr>Almost half of the users have only 1 friend (on Yelp)</vt:lpstr>
      <vt:lpstr>Reviews and Ratings</vt:lpstr>
      <vt:lpstr>Fewest new reviews in December. Always.</vt:lpstr>
      <vt:lpstr>Word Clouds:  What do customers say about...</vt:lpstr>
      <vt:lpstr>Word Clouds:  What do customers say about...</vt:lpstr>
      <vt:lpstr>Sentiment Analysis: happy vs. unhappy</vt:lpstr>
      <vt:lpstr>Sentiment Analysis:  are reviews entirely subjective?</vt:lpstr>
      <vt:lpstr>Some businesses receive  higher ratings</vt:lpstr>
      <vt:lpstr>Cuisines</vt:lpstr>
      <vt:lpstr>Overview</vt:lpstr>
      <vt:lpstr>What is trending on Yelp?</vt:lpstr>
      <vt:lpstr>(Active) Users’ tastes change over time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Yelp Data Exploration and Analysis</dc:title>
  <cp:lastModifiedBy>Zhimin Lin</cp:lastModifiedBy>
  <cp:revision>18</cp:revision>
  <dcterms:modified xsi:type="dcterms:W3CDTF">2020-12-09T06:27:51Z</dcterms:modified>
  <cp:contentStatus/>
</cp:coreProperties>
</file>